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0"/>
  </p:notesMasterIdLst>
  <p:sldIdLst>
    <p:sldId id="256" r:id="rId2"/>
    <p:sldId id="320" r:id="rId3"/>
    <p:sldId id="312" r:id="rId4"/>
    <p:sldId id="315" r:id="rId5"/>
    <p:sldId id="328" r:id="rId6"/>
    <p:sldId id="278" r:id="rId7"/>
    <p:sldId id="284" r:id="rId8"/>
    <p:sldId id="285" r:id="rId9"/>
    <p:sldId id="294" r:id="rId10"/>
    <p:sldId id="311" r:id="rId11"/>
    <p:sldId id="317" r:id="rId12"/>
    <p:sldId id="318" r:id="rId13"/>
    <p:sldId id="329" r:id="rId14"/>
    <p:sldId id="332" r:id="rId15"/>
    <p:sldId id="330" r:id="rId16"/>
    <p:sldId id="323" r:id="rId17"/>
    <p:sldId id="324" r:id="rId18"/>
    <p:sldId id="331" r:id="rId19"/>
    <p:sldId id="333" r:id="rId20"/>
    <p:sldId id="325" r:id="rId21"/>
    <p:sldId id="319" r:id="rId22"/>
    <p:sldId id="326" r:id="rId23"/>
    <p:sldId id="275" r:id="rId24"/>
    <p:sldId id="327" r:id="rId25"/>
    <p:sldId id="321" r:id="rId26"/>
    <p:sldId id="260" r:id="rId27"/>
    <p:sldId id="336" r:id="rId28"/>
    <p:sldId id="310" r:id="rId29"/>
    <p:sldId id="337" r:id="rId30"/>
    <p:sldId id="338" r:id="rId31"/>
    <p:sldId id="340" r:id="rId32"/>
    <p:sldId id="339" r:id="rId33"/>
    <p:sldId id="307" r:id="rId34"/>
    <p:sldId id="293" r:id="rId35"/>
    <p:sldId id="308" r:id="rId36"/>
    <p:sldId id="309" r:id="rId37"/>
    <p:sldId id="341" r:id="rId38"/>
    <p:sldId id="34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61" autoAdjust="0"/>
    <p:restoredTop sz="94717" autoAdjust="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DC5F6-E02B-4FCF-925E-DD10CE30C296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1F09B-2F9A-446E-8075-744D2749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DFFCD-FE8F-49B4-AD1D-7D17FBBEFAB9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7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1F09B-2F9A-446E-8075-744D2749AB9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9CEBD-E44E-444A-A817-91742FEF9CC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947EE5-6DEF-4C0A-BE22-E630E117DE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ПСИХОЛОГО-МЕДИКО-ПЕДАГОЧЕСКАЯ КОМИССИЯ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КУЩЕВСКИЙ РАЙОН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143644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Татьяна Викторовна\Desktop\картинки\inklude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433416" y="1285861"/>
            <a:ext cx="4996103" cy="27860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4071942"/>
            <a:ext cx="7929618" cy="128588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ТПМПК 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5786454"/>
            <a:ext cx="3857652" cy="21431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Нормативно-правовые основы деятельности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современных условиях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74"/>
            <a:ext cx="8229600" cy="550072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Распоряжение Министерства просвещения Российской Федерации от  9 сентября 2019 г.№Р-93  «Об утверждении примерного Положения о психолого-педагогическом консилиуме образовательной организации»</a:t>
            </a:r>
          </a:p>
          <a:p>
            <a:pPr algn="just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Распоряжение Министерства просвещения Российской Федерации от 6 августа 2020 г. N Р-75 «Об утверждении примерного положения об оказании логопедической помощи в организациях, осуществляющих образовательную деятельность» Список изменяющих документов (в ред. распоряжения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России от 06.04.2021 N Р-77)</a:t>
            </a:r>
          </a:p>
          <a:p>
            <a:pPr algn="just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Приказ  Министерства просвещения Российской Федерации от 31 июля 2020 г. N 373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 (зарегистрирован Министерством юстиции Российской Федерации 31 августа 2020 г., регистрационный N 59599) </a:t>
            </a:r>
          </a:p>
          <a:p>
            <a:pPr algn="just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Приказ  Министерства просвещения Российской Федерации от 28 августа 2020 г. N 442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 (зарегистрирован Министерством юстиции Российской Федерации 6 октября 2020 г., регистрационный N 60252) с изменением, внесенным приказом Министерства просвещения Российской Федерации от 20 ноября 2020 г. N 655 (зарегистрирован Министерством юстиции Российской Федерации 16 декабря 2020 г., регистрационный N 61494). (сноска в ред. распоряжения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России от 06.04.2021 N Р-77)</a:t>
            </a:r>
          </a:p>
          <a:p>
            <a:pPr algn="just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Минпросвещение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России от 29.01.2021 г. №07-433 «О направлении методических рекомендаций» (методические рекомендации о системе функционирования психологических служб в общеобразовательных организациях )</a:t>
            </a:r>
          </a:p>
        </p:txBody>
      </p:sp>
      <p:pic>
        <p:nvPicPr>
          <p:cNvPr id="4" name="Рисунок 3" descr="untitledр=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8589" y="285728"/>
            <a:ext cx="815411" cy="10364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Психолого-педагогический консилиум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543428" cy="43891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является одной из форм взаимодействия руководящих и педагогических работников организации, осуществляющих образовательную деятельность, с целью создания оптимальных условий обучения, развития, социализации и адаптации обучающихся посредством </a:t>
            </a:r>
            <a:r>
              <a:rPr lang="ru-RU" dirty="0" err="1" smtClean="0"/>
              <a:t>психолого</a:t>
            </a:r>
            <a:r>
              <a:rPr lang="ru-RU" dirty="0" smtClean="0"/>
              <a:t>- педагогического сопровождения.</a:t>
            </a:r>
          </a:p>
          <a:p>
            <a:endParaRPr lang="ru-RU" dirty="0"/>
          </a:p>
        </p:txBody>
      </p:sp>
      <p:pic>
        <p:nvPicPr>
          <p:cNvPr id="4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8" y="1714488"/>
            <a:ext cx="3947885" cy="5007428"/>
          </a:xfrm>
          <a:prstGeom prst="rect">
            <a:avLst/>
          </a:prstGeom>
        </p:spPr>
      </p:pic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Создание психолого-педагогического консилиума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4040188" cy="659352"/>
          </a:xfrm>
        </p:spPr>
        <p:txBody>
          <a:bodyPr/>
          <a:lstStyle/>
          <a:p>
            <a:r>
              <a:rPr lang="ru-RU" dirty="0" smtClean="0"/>
              <a:t>Приказ руководителя ОО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1357298"/>
            <a:ext cx="4041775" cy="654843"/>
          </a:xfrm>
        </p:spPr>
        <p:txBody>
          <a:bodyPr/>
          <a:lstStyle/>
          <a:p>
            <a:pPr lvl="0" algn="ctr"/>
            <a:r>
              <a:rPr lang="ru-RU" dirty="0" smtClean="0"/>
              <a:t>Положение о </a:t>
            </a:r>
            <a:r>
              <a:rPr lang="ru-RU" dirty="0" err="1" smtClean="0"/>
              <a:t>ППк</a:t>
            </a:r>
            <a:endParaRPr lang="ru-RU" dirty="0" smtClean="0"/>
          </a:p>
        </p:txBody>
      </p:sp>
      <p:pic>
        <p:nvPicPr>
          <p:cNvPr id="9" name="image10.jpe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87034" y="2143116"/>
            <a:ext cx="3542090" cy="4217997"/>
          </a:xfrm>
          <a:prstGeom prst="rect">
            <a:avLst/>
          </a:prstGeom>
        </p:spPr>
      </p:pic>
      <p:pic>
        <p:nvPicPr>
          <p:cNvPr id="7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0484" name="docshapegroup52"/>
          <p:cNvGrpSpPr>
            <a:grpSpLocks/>
          </p:cNvGrpSpPr>
          <p:nvPr/>
        </p:nvGrpSpPr>
        <p:grpSpPr bwMode="auto">
          <a:xfrm>
            <a:off x="4714876" y="1785926"/>
            <a:ext cx="3857620" cy="4714884"/>
            <a:chOff x="1188" y="295"/>
            <a:chExt cx="7150" cy="9188"/>
          </a:xfrm>
        </p:grpSpPr>
        <p:pic>
          <p:nvPicPr>
            <p:cNvPr id="20485" name="docshape5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8" y="294"/>
              <a:ext cx="7150" cy="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1816" y="3003"/>
              <a:ext cx="5860" cy="0"/>
            </a:xfrm>
            <a:prstGeom prst="line">
              <a:avLst/>
            </a:prstGeom>
            <a:noFill/>
            <a:ln w="28956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4824426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председатель </a:t>
            </a:r>
            <a:r>
              <a:rPr lang="ru-RU" dirty="0" err="1" smtClean="0"/>
              <a:t>ППк</a:t>
            </a:r>
            <a:r>
              <a:rPr lang="ru-RU" dirty="0" smtClean="0"/>
              <a:t> – заместитель руководителя Организации,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заместитель председателя </a:t>
            </a:r>
            <a:r>
              <a:rPr lang="ru-RU" dirty="0" err="1" smtClean="0"/>
              <a:t>ППк</a:t>
            </a:r>
            <a:r>
              <a:rPr lang="ru-RU" dirty="0" smtClean="0"/>
              <a:t> (определенный из числа членов </a:t>
            </a:r>
            <a:r>
              <a:rPr lang="ru-RU" dirty="0" err="1" smtClean="0"/>
              <a:t>ППк</a:t>
            </a:r>
            <a:r>
              <a:rPr lang="ru-RU" dirty="0" smtClean="0"/>
              <a:t> при необходимости),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педагог-психолог,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учитель-логопед,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учитель-дефектолог,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социальный педагог,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секретарь </a:t>
            </a:r>
            <a:r>
              <a:rPr lang="ru-RU" dirty="0" err="1" smtClean="0"/>
              <a:t>ППк</a:t>
            </a:r>
            <a:r>
              <a:rPr lang="ru-RU" dirty="0" smtClean="0"/>
              <a:t> (определенный из числа членов </a:t>
            </a:r>
            <a:r>
              <a:rPr lang="ru-RU" dirty="0" err="1" smtClean="0"/>
              <a:t>ППк</a:t>
            </a:r>
            <a:r>
              <a:rPr lang="ru-RU" dirty="0" smtClean="0"/>
              <a:t>).</a:t>
            </a:r>
          </a:p>
          <a:p>
            <a:pPr algn="ctr">
              <a:buNone/>
            </a:pPr>
            <a:r>
              <a:rPr lang="ru-RU" b="1" i="1" dirty="0" smtClean="0"/>
              <a:t>Общее руководство </a:t>
            </a:r>
            <a:r>
              <a:rPr lang="ru-RU" b="1" i="1" dirty="0" err="1" smtClean="0"/>
              <a:t>ППк</a:t>
            </a:r>
            <a:r>
              <a:rPr lang="ru-RU" b="1" i="1" dirty="0" smtClean="0"/>
              <a:t> возлагается на руководителя образовательного учреждения</a:t>
            </a:r>
            <a:endParaRPr lang="ru-RU" b="1" i="1" dirty="0"/>
          </a:p>
        </p:txBody>
      </p:sp>
      <p:pic>
        <p:nvPicPr>
          <p:cNvPr id="13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Перечень документации</a:t>
            </a:r>
            <a:br>
              <a:rPr lang="ru-RU" dirty="0" smtClean="0"/>
            </a:br>
            <a:r>
              <a:rPr lang="ru-RU" dirty="0" smtClean="0"/>
              <a:t> указан в Приложении 1  </a:t>
            </a:r>
            <a:endParaRPr lang="ru-RU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97059"/>
            <a:ext cx="3629615" cy="4960941"/>
          </a:xfrm>
          <a:prstGeom prst="rect">
            <a:avLst/>
          </a:prstGeom>
          <a:noFill/>
        </p:spPr>
      </p:pic>
      <p:grpSp>
        <p:nvGrpSpPr>
          <p:cNvPr id="51203" name="docshapegroup52"/>
          <p:cNvGrpSpPr>
            <a:grpSpLocks/>
          </p:cNvGrpSpPr>
          <p:nvPr/>
        </p:nvGrpSpPr>
        <p:grpSpPr bwMode="auto">
          <a:xfrm>
            <a:off x="642910" y="2214554"/>
            <a:ext cx="3532185" cy="4500609"/>
            <a:chOff x="1188" y="294"/>
            <a:chExt cx="6488" cy="8194"/>
          </a:xfrm>
        </p:grpSpPr>
        <p:pic>
          <p:nvPicPr>
            <p:cNvPr id="51204" name="docshape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8" y="294"/>
              <a:ext cx="6376" cy="8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5" name="Line 5"/>
            <p:cNvSpPr>
              <a:spLocks noChangeShapeType="1"/>
            </p:cNvSpPr>
            <p:nvPr/>
          </p:nvSpPr>
          <p:spPr bwMode="auto">
            <a:xfrm>
              <a:off x="1816" y="3003"/>
              <a:ext cx="5860" cy="0"/>
            </a:xfrm>
            <a:prstGeom prst="line">
              <a:avLst/>
            </a:prstGeom>
            <a:noFill/>
            <a:ln w="28956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обучения, развития, социализации и адаптации обучающихся посредством психолого-педагогического сопровождения.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Задачи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/>
              <a:t>выявление трудностей в освоении образовательных программ,</a:t>
            </a:r>
            <a:r>
              <a:rPr lang="ru-RU" dirty="0" smtClean="0"/>
              <a:t> особенностей в развитии, социальной адаптации и поведении обучающихся для последующего принятия решений об организации психолого-педагогического сопровождения;</a:t>
            </a:r>
          </a:p>
          <a:p>
            <a:pPr lvl="0"/>
            <a:r>
              <a:rPr lang="ru-RU" b="1" dirty="0" smtClean="0"/>
              <a:t>разработка рекомендаций </a:t>
            </a:r>
            <a:r>
              <a:rPr lang="ru-RU" dirty="0" smtClean="0"/>
              <a:t>по организации психолого-педагогического сопровождения обучающихся;</a:t>
            </a:r>
          </a:p>
          <a:p>
            <a:pPr lvl="0"/>
            <a:r>
              <a:rPr lang="ru-RU" b="1" dirty="0" smtClean="0"/>
              <a:t>консультирование</a:t>
            </a:r>
            <a:r>
              <a:rPr lang="ru-RU" dirty="0" smtClean="0"/>
              <a:t> участников образовательных отношений по вопросам актуального психофизического состояния и возможностей обучающихся; содержания и оказания им психолого-педагогической помощи, создания специальных условий получения образования;</a:t>
            </a:r>
          </a:p>
          <a:p>
            <a:pPr lvl="0"/>
            <a:r>
              <a:rPr lang="ru-RU" b="1" dirty="0" smtClean="0"/>
              <a:t>контроль за выполнением рекомендаций </a:t>
            </a:r>
            <a:r>
              <a:rPr lang="ru-RU" b="1" dirty="0" err="1" smtClean="0"/>
              <a:t>ППк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9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</a:t>
            </a:r>
            <a:r>
              <a:rPr lang="ru-RU" b="1" dirty="0" smtClean="0"/>
              <a:t>НЕ</a:t>
            </a:r>
            <a:r>
              <a:rPr lang="ru-RU" dirty="0" smtClean="0"/>
              <a:t> может рекомендовать </a:t>
            </a:r>
            <a:r>
              <a:rPr lang="ru-RU" dirty="0" err="1" smtClean="0"/>
              <a:t>ППк</a:t>
            </a:r>
            <a:endParaRPr lang="ru-RU" dirty="0"/>
          </a:p>
        </p:txBody>
      </p:sp>
      <p:pic>
        <p:nvPicPr>
          <p:cNvPr id="4" name="Picture 1" descr="image.png"/>
          <p:cNvPicPr>
            <a:picLocks noGrp="1" noChangeAspect="1"/>
          </p:cNvPicPr>
          <p:nvPr>
            <p:ph idx="1"/>
          </p:nvPr>
        </p:nvPicPr>
        <p:blipFill>
          <a:blip r:embed="rId2"/>
          <a:srcRect l="3077" t="23405" r="2769" b="10317"/>
          <a:stretch>
            <a:fillRect/>
          </a:stretch>
        </p:blipFill>
        <p:spPr>
          <a:xfrm>
            <a:off x="457200" y="2500096"/>
            <a:ext cx="8229600" cy="3259571"/>
          </a:xfrm>
          <a:prstGeom prst="rect">
            <a:avLst/>
          </a:prstGeom>
        </p:spPr>
      </p:pic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png"/>
          <p:cNvPicPr/>
          <p:nvPr/>
        </p:nvPicPr>
        <p:blipFill>
          <a:blip r:embed="rId2"/>
          <a:srcRect l="6147" t="17701" r="6020" b="3213"/>
          <a:stretch>
            <a:fillRect/>
          </a:stretch>
        </p:blipFill>
        <p:spPr>
          <a:xfrm>
            <a:off x="285720" y="1071546"/>
            <a:ext cx="8643998" cy="5500725"/>
          </a:xfrm>
          <a:prstGeom prst="rect">
            <a:avLst/>
          </a:prstGeom>
        </p:spPr>
      </p:pic>
      <p:pic>
        <p:nvPicPr>
          <p:cNvPr id="6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9375" t="39132" r="4492" b="23828"/>
          <a:stretch>
            <a:fillRect/>
          </a:stretch>
        </p:blipFill>
        <p:spPr bwMode="auto">
          <a:xfrm>
            <a:off x="214282" y="1785926"/>
            <a:ext cx="87214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4"/>
            <a:ext cx="928669" cy="92866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Обращение в ПМПК не требуется!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обучающегося с ООП</a:t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(Направление на ПМПК. Запрос педагога)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ru-RU" b="1" dirty="0" smtClean="0"/>
              <a:t>Наблюдение</a:t>
            </a:r>
            <a:r>
              <a:rPr lang="ru-RU" dirty="0" smtClean="0"/>
              <a:t>.</a:t>
            </a:r>
            <a:endParaRPr lang="ru-RU" b="1" dirty="0" smtClean="0"/>
          </a:p>
          <a:p>
            <a:pPr lvl="1"/>
            <a:r>
              <a:rPr lang="ru-RU" b="1" dirty="0" smtClean="0"/>
              <a:t>Составление подробной педагогической (психолого-педагогической) характеристики </a:t>
            </a:r>
            <a:r>
              <a:rPr lang="ru-RU" dirty="0" smtClean="0"/>
              <a:t>на обучающегося.</a:t>
            </a:r>
            <a:endParaRPr lang="ru-RU" sz="1100" dirty="0" smtClean="0"/>
          </a:p>
          <a:p>
            <a:pPr lvl="1"/>
            <a:r>
              <a:rPr lang="ru-RU" b="1" dirty="0" smtClean="0"/>
              <a:t>Обращение к специалистам </a:t>
            </a:r>
            <a:r>
              <a:rPr lang="ru-RU" b="1" dirty="0" err="1" smtClean="0"/>
              <a:t>ППк</a:t>
            </a:r>
            <a:r>
              <a:rPr lang="ru-RU" b="1" dirty="0" smtClean="0"/>
              <a:t> .</a:t>
            </a:r>
            <a:endParaRPr lang="ru-RU" sz="1100" dirty="0" smtClean="0"/>
          </a:p>
          <a:p>
            <a:pPr lvl="1"/>
            <a:r>
              <a:rPr lang="ru-RU" b="1" dirty="0" smtClean="0"/>
              <a:t>Письменное информирование </a:t>
            </a:r>
            <a:r>
              <a:rPr lang="ru-RU" dirty="0" smtClean="0"/>
              <a:t>родителей об имеющихся трудностях + </a:t>
            </a:r>
            <a:r>
              <a:rPr lang="ru-RU" b="1" dirty="0" smtClean="0"/>
              <a:t>письменное согласие </a:t>
            </a:r>
            <a:r>
              <a:rPr lang="ru-RU" dirty="0" smtClean="0"/>
              <a:t>родителей (законных представителей) на проведение обследования специалистами </a:t>
            </a:r>
            <a:r>
              <a:rPr lang="ru-RU" dirty="0" err="1" smtClean="0"/>
              <a:t>ППк</a:t>
            </a:r>
            <a:r>
              <a:rPr lang="ru-RU" dirty="0" smtClean="0"/>
              <a:t>.</a:t>
            </a:r>
            <a:endParaRPr lang="ru-RU" sz="1100" dirty="0" smtClean="0"/>
          </a:p>
          <a:p>
            <a:pPr lvl="1"/>
            <a:r>
              <a:rPr lang="ru-RU" b="1" dirty="0" smtClean="0"/>
              <a:t>Составление характеристик, рекомендаций специалистами </a:t>
            </a:r>
            <a:r>
              <a:rPr lang="ru-RU" b="1" dirty="0" err="1" smtClean="0"/>
              <a:t>ППк</a:t>
            </a:r>
            <a:r>
              <a:rPr lang="ru-RU" dirty="0" smtClean="0"/>
              <a:t>.</a:t>
            </a:r>
            <a:endParaRPr lang="ru-RU" b="1" dirty="0" smtClean="0"/>
          </a:p>
          <a:p>
            <a:pPr lvl="1"/>
            <a:r>
              <a:rPr lang="ru-RU" b="1" dirty="0" smtClean="0"/>
              <a:t>Заседание </a:t>
            </a:r>
            <a:r>
              <a:rPr lang="ru-RU" b="1" dirty="0" err="1" smtClean="0"/>
              <a:t>ППк</a:t>
            </a:r>
            <a:r>
              <a:rPr lang="ru-RU" b="1" dirty="0" smtClean="0"/>
              <a:t> </a:t>
            </a:r>
            <a:r>
              <a:rPr lang="ru-RU" dirty="0" smtClean="0"/>
              <a:t>(в присутствии родителей с письменным информированием о результатах обследования) с письменной рекомендацией обратиться в ПМПК для уточнения образовательного маршрута.</a:t>
            </a:r>
            <a:endParaRPr lang="ru-RU" sz="1100" dirty="0" smtClean="0"/>
          </a:p>
          <a:p>
            <a:endParaRPr lang="ru-RU" dirty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ПМПК                         </a:t>
            </a:r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ППк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323964"/>
          </a:xfrm>
        </p:spPr>
        <p:txBody>
          <a:bodyPr>
            <a:normAutofit fontScale="70000" lnSpcReduction="20000"/>
          </a:bodyPr>
          <a:lstStyle/>
          <a:p>
            <a:pPr marL="0" lvl="0" indent="4508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Психолого-медико-педагогическая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комиссия  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4508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Психолого-педагогический консилиум -</a:t>
            </a:r>
          </a:p>
          <a:p>
            <a:pPr marL="0" lvl="0" indent="4508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важные субъекты в системе психолого-педагогического и</a:t>
            </a:r>
          </a:p>
          <a:p>
            <a:pPr marL="0" lvl="0" indent="4508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медико-социального сопровождения </a:t>
            </a:r>
          </a:p>
          <a:p>
            <a:pPr marL="0" lvl="0" indent="4508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с ограниченными возможностями здоровья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G:\Офис\2022\ОЦДК\19811ad8b9c806b6b85a38172ff47e4c.png"/>
          <p:cNvPicPr>
            <a:picLocks noChangeAspect="1" noChangeArrowheads="1"/>
          </p:cNvPicPr>
          <p:nvPr/>
        </p:nvPicPr>
        <p:blipFill>
          <a:blip r:embed="rId2" cstate="print"/>
          <a:srcRect l="5800" t="4532" r="1401"/>
          <a:stretch>
            <a:fillRect/>
          </a:stretch>
        </p:blipFill>
        <p:spPr bwMode="auto">
          <a:xfrm>
            <a:off x="2285984" y="2000240"/>
            <a:ext cx="4608512" cy="3033564"/>
          </a:xfrm>
          <a:prstGeom prst="rect">
            <a:avLst/>
          </a:prstGeom>
          <a:noFill/>
        </p:spPr>
      </p:pic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.png"/>
          <p:cNvPicPr>
            <a:picLocks noChangeAspect="1"/>
          </p:cNvPicPr>
          <p:nvPr/>
        </p:nvPicPr>
        <p:blipFill>
          <a:blip r:embed="rId2"/>
          <a:srcRect l="4109" t="11268" r="3962"/>
          <a:stretch>
            <a:fillRect/>
          </a:stretch>
        </p:blipFill>
        <p:spPr>
          <a:xfrm>
            <a:off x="214282" y="1071546"/>
            <a:ext cx="8929718" cy="4849761"/>
          </a:xfrm>
          <a:prstGeom prst="rect">
            <a:avLst/>
          </a:prstGeom>
        </p:spPr>
      </p:pic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Обратите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500034" y="1500174"/>
            <a:ext cx="7515225" cy="489585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Вопрос </a:t>
            </a:r>
            <a:r>
              <a:rPr lang="ru-RU" sz="2800" b="1" dirty="0" smtClean="0"/>
              <a:t>об изменении программы </a:t>
            </a:r>
            <a:r>
              <a:rPr lang="ru-RU" sz="2800" dirty="0" smtClean="0"/>
              <a:t>обучения решается </a:t>
            </a:r>
            <a:r>
              <a:rPr lang="ru-RU" sz="2800" b="1" dirty="0" smtClean="0"/>
              <a:t>при наличии академической задолженности </a:t>
            </a:r>
            <a:r>
              <a:rPr lang="ru-RU" sz="2800" dirty="0" smtClean="0"/>
              <a:t>(стойкой неуспеваемости, подтвержденной </a:t>
            </a:r>
            <a:r>
              <a:rPr lang="ru-RU" sz="2800" dirty="0" smtClean="0">
                <a:solidFill>
                  <a:srgbClr val="FF0000"/>
                </a:solidFill>
              </a:rPr>
              <a:t>неудовлетворительными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результатами</a:t>
            </a:r>
            <a:r>
              <a:rPr lang="ru-RU" sz="2800" dirty="0" smtClean="0"/>
              <a:t> промежуточной и (или) итоговой </a:t>
            </a:r>
            <a:r>
              <a:rPr lang="ru-RU" sz="2800" dirty="0" smtClean="0">
                <a:solidFill>
                  <a:srgbClr val="FF0000"/>
                </a:solidFill>
              </a:rPr>
              <a:t>аттестации</a:t>
            </a:r>
            <a:r>
              <a:rPr lang="ru-RU" sz="2800" dirty="0" smtClean="0"/>
              <a:t> (отметками)) по одному или нескольким предметам, не ликвидированной обучающимся в установленные сроки, что подтверждается соответствующими документами. </a:t>
            </a:r>
          </a:p>
          <a:p>
            <a:endParaRPr lang="ru-RU" dirty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.png"/>
          <p:cNvPicPr>
            <a:picLocks noChangeAspect="1"/>
          </p:cNvPicPr>
          <p:nvPr/>
        </p:nvPicPr>
        <p:blipFill>
          <a:blip r:embed="rId2"/>
          <a:srcRect l="6511" t="15385" r="5193"/>
          <a:stretch>
            <a:fillRect/>
          </a:stretch>
        </p:blipFill>
        <p:spPr>
          <a:xfrm>
            <a:off x="142844" y="1081351"/>
            <a:ext cx="8858312" cy="4776541"/>
          </a:xfrm>
          <a:prstGeom prst="rect">
            <a:avLst/>
          </a:prstGeom>
        </p:spPr>
      </p:pic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10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8000"/>
          </a:blip>
          <a:stretch>
            <a:fillRect/>
          </a:stretch>
        </p:blipFill>
        <p:spPr>
          <a:xfrm>
            <a:off x="467544" y="980728"/>
            <a:ext cx="8280920" cy="542296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  <p:pic>
        <p:nvPicPr>
          <p:cNvPr id="6" name="Picture 2" descr="C:\Users\Татьяна Викторовна\Desktop\картинки\inklude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862991" y="214290"/>
            <a:ext cx="1281009" cy="7143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857232"/>
            <a:ext cx="8658228" cy="57150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Статус инвалида (ребенка-инвалида) присваивает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учреждение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медико-социальной экспертизы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 обучающегося с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ОВЗ –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психолого-медико-педагогическая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комиссия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Исчерпывающего перечня заболеваний, при наличии которых обучающиеся признаются лицами с ОВЗ, нет. ПМПК принимает решение о выдаче заключения «обучающийся с ОВЗ»  не с точки зрения собственно ограничений по здоровью у ребенка, а с точки зрения необходимости создания особых образовательных условий обучающихся и индивидуальной ситуации развития.  Не каждому инвалиду (ребенку-инвалиду) требуются создание специальных условий для получения им образования. В таком случае он не обучающийся с ОВЗ. Вместе с тем, один и тот же обучающийся может быть и инвалидом, и лицом с ОВЗ.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.png"/>
          <p:cNvPicPr>
            <a:picLocks noChangeAspect="1"/>
          </p:cNvPicPr>
          <p:nvPr/>
        </p:nvPicPr>
        <p:blipFill>
          <a:blip r:embed="rId2" cstate="print"/>
          <a:srcRect l="5556" r="4762"/>
          <a:stretch>
            <a:fillRect/>
          </a:stretch>
        </p:blipFill>
        <p:spPr>
          <a:xfrm>
            <a:off x="0" y="857232"/>
            <a:ext cx="9227977" cy="6000768"/>
          </a:xfrm>
          <a:prstGeom prst="rect">
            <a:avLst/>
          </a:prstGeom>
        </p:spPr>
      </p:pic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войная стрелка влево/вправо 5"/>
          <p:cNvSpPr/>
          <p:nvPr/>
        </p:nvSpPr>
        <p:spPr>
          <a:xfrm>
            <a:off x="3491880" y="4077072"/>
            <a:ext cx="2075791" cy="484632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373216"/>
            <a:ext cx="7848872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СПЕЦИАЛЬНЫЕ                        УСЛОВИЯ</a:t>
            </a:r>
            <a:endParaRPr lang="ru-RU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00024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повсеместную практику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дает возможность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на основании рекомендаций высказанных               в заключении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адаптировать основную образовательную программу под обучающегося с любыми образовательными потребностями, обозначив в ней планируемый конечный результат и условия для оценки достижений ребенка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1435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дает право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 качество образования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l.static.fotolia.com/jpg/00/26/70/12/400_F_26701282_rngskwv9pyN9BP0dRFb4mJiv0AM6oz6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3750" y1="87500" x2="43750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2081808" cy="20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933056"/>
            <a:ext cx="2521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3933056"/>
            <a:ext cx="31538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</a:t>
            </a:r>
          </a:p>
          <a:p>
            <a:pPr algn="ctr"/>
            <a:r>
              <a:rPr lang="ru-RU" sz="2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</a:t>
            </a:r>
            <a:endParaRPr lang="ru-RU" sz="2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3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ПМПК 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способа взаимодействия</a:t>
            </a:r>
          </a:p>
          <a:p>
            <a:r>
              <a:rPr lang="ru-RU" dirty="0" smtClean="0"/>
              <a:t>Однозначное понимание заключения ПМПК</a:t>
            </a:r>
          </a:p>
          <a:p>
            <a:r>
              <a:rPr lang="ru-RU" dirty="0" smtClean="0"/>
              <a:t>Картирование образовательных ресурсов</a:t>
            </a:r>
          </a:p>
          <a:p>
            <a:r>
              <a:rPr lang="ru-RU" dirty="0" smtClean="0"/>
              <a:t>Осуществление мониторинга исполнения рекомендаций ПМПК</a:t>
            </a:r>
          </a:p>
          <a:p>
            <a:r>
              <a:rPr lang="ru-RU" dirty="0" smtClean="0"/>
              <a:t>Предоставление корректной информации об обучающихся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Определение способа взаимодействия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Заключение договора о взаимодействии между ПМПК и </a:t>
            </a:r>
            <a:r>
              <a:rPr lang="ru-RU" dirty="0" err="1" smtClean="0"/>
              <a:t>ППк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по телефону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5-54-62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по электронной почте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kpmpk1@mail.ru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очные встречи (консультирование);</a:t>
            </a:r>
          </a:p>
          <a:p>
            <a:pPr lvl="0"/>
            <a:r>
              <a:rPr lang="ru-RU" dirty="0" smtClean="0"/>
              <a:t>формат </a:t>
            </a:r>
            <a:r>
              <a:rPr lang="ru-RU" dirty="0" err="1" smtClean="0"/>
              <a:t>вебинара</a:t>
            </a:r>
            <a:r>
              <a:rPr lang="ru-RU" dirty="0" smtClean="0"/>
              <a:t>, семинара.</a:t>
            </a:r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Однозначное понимание рекомендаций ПМПК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Со стороны ПМПК:</a:t>
            </a:r>
          </a:p>
          <a:p>
            <a:pPr lvl="0"/>
            <a:r>
              <a:rPr lang="ru-RU" dirty="0" smtClean="0"/>
              <a:t>использование	автоматизированной информационной	система  «АИС ПМПК» (рекомендованная формы заключения от ФРЦ ПМПК);</a:t>
            </a:r>
          </a:p>
          <a:p>
            <a:pPr lvl="0"/>
            <a:r>
              <a:rPr lang="ru-RU" dirty="0" smtClean="0"/>
              <a:t>использование корректных и точных формулировок в рекомендациях.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Стороны </a:t>
            </a:r>
            <a:r>
              <a:rPr lang="ru-RU" b="1" dirty="0" err="1" smtClean="0"/>
              <a:t>ППк</a:t>
            </a:r>
            <a:r>
              <a:rPr lang="ru-RU" b="1" dirty="0" smtClean="0"/>
              <a:t>:</a:t>
            </a:r>
          </a:p>
          <a:p>
            <a:pPr lvl="0"/>
            <a:r>
              <a:rPr lang="ru-RU" dirty="0" smtClean="0"/>
              <a:t>повышение уровня квалификации специалистов, педагогов, руководителей.</a:t>
            </a:r>
          </a:p>
          <a:p>
            <a:endParaRPr lang="ru-RU" dirty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488" y="1428736"/>
            <a:ext cx="3286148" cy="10001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ФРЦ  ПМПК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2786058"/>
            <a:ext cx="3214710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ЦПМПК</a:t>
            </a:r>
            <a:r>
              <a:rPr lang="ru-RU" dirty="0" smtClean="0"/>
              <a:t> 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b="1" dirty="0" smtClean="0"/>
              <a:t>Центр диагностики и консультирования»</a:t>
            </a:r>
          </a:p>
          <a:p>
            <a:pPr algn="ctr"/>
            <a:r>
              <a:rPr lang="ru-RU" sz="1200" b="1" dirty="0" smtClean="0"/>
              <a:t> Краснодарского края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4214818"/>
            <a:ext cx="314327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ТПМПК</a:t>
            </a:r>
          </a:p>
          <a:p>
            <a:pPr algn="ctr"/>
            <a:r>
              <a:rPr lang="ru-RU" dirty="0" smtClean="0"/>
              <a:t>МО </a:t>
            </a:r>
            <a:r>
              <a:rPr lang="ru-RU" dirty="0" err="1" smtClean="0"/>
              <a:t>Кущевский</a:t>
            </a:r>
            <a:r>
              <a:rPr lang="ru-RU" dirty="0" smtClean="0"/>
              <a:t> район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5572140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ППк</a:t>
            </a:r>
            <a:r>
              <a:rPr lang="ru-RU" b="1" dirty="0" smtClean="0"/>
              <a:t> </a:t>
            </a:r>
          </a:p>
          <a:p>
            <a:pPr algn="ctr"/>
            <a:r>
              <a:rPr lang="ru-RU" sz="1400" dirty="0" smtClean="0"/>
              <a:t>образовательных организаций МО Кущевский район</a:t>
            </a:r>
            <a:endParaRPr lang="ru-RU" sz="1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2910" y="428604"/>
            <a:ext cx="8305800" cy="88062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ПМПК.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 rot="8270718">
            <a:off x="5026828" y="2421856"/>
            <a:ext cx="357190" cy="42862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8661881">
            <a:off x="6449371" y="3778673"/>
            <a:ext cx="357190" cy="42862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8543043">
            <a:off x="7737518" y="5136530"/>
            <a:ext cx="357190" cy="42862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Татьяна Викторовна\Desktop\картинки\inklude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606739" y="142852"/>
            <a:ext cx="1537261" cy="8572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http://cdik-center.ru/upload/coats/unkn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2"/>
            <a:ext cx="634902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  <p:pic>
        <p:nvPicPr>
          <p:cNvPr id="1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214818"/>
            <a:ext cx="642942" cy="642942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6" cstate="print"/>
          <a:srcRect l="8297" t="20000" r="63530" b="69312"/>
          <a:stretch>
            <a:fillRect/>
          </a:stretch>
        </p:blipFill>
        <p:spPr bwMode="auto">
          <a:xfrm>
            <a:off x="3000364" y="1500174"/>
            <a:ext cx="107157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12781" t="14201" r="16212" b="14792"/>
          <a:stretch>
            <a:fillRect/>
          </a:stretch>
        </p:blipFill>
        <p:spPr bwMode="auto">
          <a:xfrm>
            <a:off x="142844" y="2500306"/>
            <a:ext cx="4143404" cy="33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Владение членами ПМПК полной информацией об 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Картирование образовательных ресурсов:</a:t>
            </a:r>
          </a:p>
          <a:p>
            <a:pPr lvl="0"/>
            <a:r>
              <a:rPr lang="ru-RU" dirty="0" smtClean="0"/>
              <a:t>общая информация о ОО;</a:t>
            </a:r>
          </a:p>
          <a:p>
            <a:pPr lvl="0"/>
            <a:r>
              <a:rPr lang="ru-RU" dirty="0" smtClean="0"/>
              <a:t>информация  о доступности	  образовательных организаций   для   обучающихся  с  ОВЗ и детей-инвалидов;</a:t>
            </a:r>
          </a:p>
          <a:p>
            <a:pPr lvl="0"/>
            <a:r>
              <a:rPr lang="ru-RU" dirty="0" smtClean="0"/>
              <a:t>реализуемые образовательные программы;</a:t>
            </a:r>
          </a:p>
          <a:p>
            <a:pPr lvl="0"/>
            <a:r>
              <a:rPr lang="ru-RU" dirty="0" smtClean="0"/>
              <a:t>информация о службе психолого-педагогического сопровождения (кадры, порядок работы);</a:t>
            </a:r>
          </a:p>
          <a:p>
            <a:pPr lvl="0"/>
            <a:r>
              <a:rPr lang="ru-RU" dirty="0" smtClean="0"/>
              <a:t>другая	информация	 о	созданных условиях	получения образования.</a:t>
            </a:r>
          </a:p>
          <a:p>
            <a:endParaRPr lang="ru-RU" dirty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b="1" dirty="0" smtClean="0"/>
              <a:t>Проведение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Пункт 12 Положения о ПМПК (Приказ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 20.09.2013 № 1082)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«Комиссия имеет право осуществлять мониторинг учета рекомендаций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комиссии по созданию необходимых условий для обучения и воспитания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в образовательных организациях, а также в семье (с согласия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родителей (законных представителей) детей)»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порядок проведения мониторинга исполнения образовательными</a:t>
            </a:r>
          </a:p>
          <a:p>
            <a:pPr>
              <a:buNone/>
            </a:pPr>
            <a:r>
              <a:rPr lang="ru-RU" dirty="0" smtClean="0"/>
              <a:t>организациями, рекомендованных в заключении ПМПК специальных</a:t>
            </a:r>
          </a:p>
          <a:p>
            <a:pPr>
              <a:buNone/>
            </a:pPr>
            <a:r>
              <a:rPr lang="ru-RU" dirty="0" smtClean="0"/>
              <a:t>условий для получения образования обучающимися определяется</a:t>
            </a:r>
          </a:p>
          <a:p>
            <a:pPr>
              <a:buNone/>
            </a:pPr>
            <a:r>
              <a:rPr lang="ru-RU" dirty="0" smtClean="0"/>
              <a:t>на уровне субъекта;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механизм  и  график  проведения  мониторинга  должен  быть  понятен и органам исполнительной власти, и образовательным организациям, и ПМПК.</a:t>
            </a:r>
          </a:p>
          <a:p>
            <a:endParaRPr lang="ru-RU" dirty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корректной информации об обучающихся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21495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образовательной организации, организации, осуществляющей социальное обслуживание, медицинской организации, другой организации (при наличии) (с указанием номера телефона педагога, который готовил документы)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все заключения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 или специалиста (специалистов), осуществляющего психолого-педагогическое сопровождение обучающихся в образовательной организации (для обучающихся образовательных организаций) (при наличии)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заключение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все заключения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ПМПК о результатах ранее проведенных обследований ребенка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наличии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подробная педагогическая/ психолого-педагогическая характеристика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обследуемого, содержащая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актуальные на момент обследования сведения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результатах освоения основной образовательной программы обучающимся, выданная организацией, осуществляющей образовательную деятельность, заверенная руководителем организации, осуществляющей образовательную деятельность; (с датой)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копии диагностических и (или) контрольных работ по русскому языку и математике обследуемого обучающегося, заверенные руководителем организации, осуществляющей образовательную деятельность;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оригиналы рабочих тетрадей по русскому языку и математике с проверенными и оцененными работами; для детей дошкольного возраста - результаты самостоятельной продуктивной деятельности (рисунок).</a:t>
            </a:r>
          </a:p>
          <a:p>
            <a:endParaRPr lang="ru-RU" dirty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1435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документов,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предъявляемых родителями для обследования на ПМПК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7364"/>
            <a:ext cx="8229600" cy="5000636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заявление о проведении или согласие на проведение обследования ребенка в ПМПК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копия паспорта или свидетельства о рождении ребенка (предоставляются с предъявлением оригинала, копия заверенная в установленном порядке)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документ, удостоверяющий личность одного из родителей (для лиц их заменяющих – удостоверение об опеке или попечительстве)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направление образовательной организации, организации, осуществляющей социальное обслуживание, медицинской организации, другой организации (при наличии)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заключение (</a:t>
            </a:r>
            <a:r>
              <a:rPr lang="ru-RU" sz="3500" b="1" u="sng" dirty="0" smtClean="0">
                <a:latin typeface="Times New Roman" pitchFamily="18" charset="0"/>
                <a:cs typeface="Times New Roman" pitchFamily="18" charset="0"/>
              </a:rPr>
              <a:t>все заключения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 консилиума образовательной организации или специалиста (специалистов), осуществляющего психолого-медико-педагогическое сопровождение обучающихся в образовательной организации (для обучающихся образовательных организаций) (при наличии)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заключение (заключения)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ПМПК о результатах ранее проведенного обследования ребенка (при наличии)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подробная выписка из истории развития ребенка с заключениями врачей, наблюдающих ребенка в медицинской организации по месту жительства (регистрации)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подробная педагогическая/ психолого-педагогическая характеристика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обследуемого, содержащая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актуальные на момент обследования сведения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 результатах освоения основной образовательной программы обучающимся, выданная организацией, осуществляющей образовательную деятельность, заверенная руководителем организации, осуществляющей образовательную деятельность; (с датой)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копии письменных работ по русскому (родному) языку, математике, результаты самостоятельной продуктивной деятельности ребенка (для ДОУ)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согласие на обработку персональных данных родителя (законного представителя) и данных ребёнка</a:t>
            </a:r>
          </a:p>
          <a:p>
            <a:pPr>
              <a:buFont typeface="Wingdings" pitchFamily="2" charset="2"/>
              <a:buChar char="Ø"/>
            </a:pPr>
            <a:endParaRPr lang="ru-RU" sz="3500" dirty="0" smtClean="0"/>
          </a:p>
          <a:p>
            <a:pPr>
              <a:buFont typeface="Wingdings" pitchFamily="2" charset="2"/>
              <a:buChar char="Ø"/>
            </a:pPr>
            <a:endParaRPr lang="ru-RU" sz="35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072362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Необходимость подтверждения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рекомендаций ПМПК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6286544" cy="1428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с уровня дошкольного образования на уровень начального общего образования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(перед 1 классом)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286124"/>
            <a:ext cx="6286544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с уровня начального общего  образования на уровень основного общего образования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(перед 5 классом)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143512"/>
            <a:ext cx="6357982" cy="1428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с уровня основного общего образования на уровень среднего общего образования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(перед 10 классом)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214414" y="2928934"/>
            <a:ext cx="500066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071670" y="4786322"/>
            <a:ext cx="500066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Дополнительный пакет документов,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предъявляемых участниками ГИА 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Заключение врачебной комиссии с соответствующими рекомендациями о специальных условиях (по медицинским показаниям), в том числе обучение на дому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Справка об установлении инвалидности медико-социальной экспертизы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Копия приказа об организации обучения по адаптированным основным общеобразовательным программам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об организации обучения на дому на основании заключения врачебной комиссии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Ксерокопия личной карты обучающегося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Табель успеваемости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</p:txBody>
      </p:sp>
      <p:pic>
        <p:nvPicPr>
          <p:cNvPr id="5" name="Picture 10" descr="https://s1.hostingkartinok.com/uploads/images/2012/11/a3c1f24c4d9a9c6d32ad54120c52da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2405046" cy="20106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857232"/>
            <a:ext cx="8143932" cy="54673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      Вывод. </a:t>
            </a:r>
          </a:p>
          <a:p>
            <a:pPr algn="ctr">
              <a:buNone/>
            </a:pPr>
            <a:r>
              <a:rPr lang="ru-RU" dirty="0" smtClean="0"/>
              <a:t>Психолого-педагогический консилиум- основная форма работы команды специалистов,  а также родителей, по комплексному сопровождению обучающихся с ОВЗ. </a:t>
            </a:r>
          </a:p>
          <a:p>
            <a:pPr>
              <a:buNone/>
            </a:pPr>
            <a:r>
              <a:rPr lang="ru-RU" dirty="0" smtClean="0"/>
              <a:t>       Это постоянно действующий, объединенный общими целями, скоординированный коллектив специалистов,  реализующий ту  или иную стратегию сопровождения ребенка и разрабатывающий тактики сопровождения ребенка. </a:t>
            </a:r>
          </a:p>
          <a:p>
            <a:pPr algn="ctr">
              <a:buNone/>
            </a:pPr>
            <a:r>
              <a:rPr lang="ru-RU" dirty="0" smtClean="0"/>
              <a:t>     Очень важно вырабатывать согласованные действия между </a:t>
            </a:r>
            <a:r>
              <a:rPr lang="ru-RU" dirty="0" err="1" smtClean="0"/>
              <a:t>ППк</a:t>
            </a:r>
            <a:r>
              <a:rPr lang="ru-RU" dirty="0" smtClean="0"/>
              <a:t> и ТПМПК, тщательно готовить документы для объективного представления обучающегося на ТПМПК,  реализовывать на практике рекомендации ТПМПК. Взаимодействие ТПМПК и </a:t>
            </a:r>
            <a:r>
              <a:rPr lang="ru-RU" dirty="0" err="1" smtClean="0"/>
              <a:t>ППк</a:t>
            </a:r>
            <a:r>
              <a:rPr lang="ru-RU" dirty="0" smtClean="0"/>
              <a:t> является необходимым для оказания эффективной психолого-педагогической и медико-социальной помощи детям с ограниченными возможностями здоровья и отклонениями в поведении.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8572560" cy="635795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Притча «Сила сотрудничества»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Ехал однажды богач в роскошной карете, которую везла шестерка породистых лошадей, купленных в разных странах. Карета завязла в трясине, и сколько кучер ни стегал лошадей, они не могли сдвинуться с места. Но тут появился крестьянин на телеге, которую везла пара лошадок, и с легкостью проехал через ту самую трясину. Богач изумился и спросил крестьянина: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- В чем сила твоих неказистых лошадей?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И тот объяснил: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- Ваши лошади, хоть и сильны в отдельности, но все разной породы.       Каждая считает себя лучше и породистее другой и тянет в свою сторону: стегнешь одну, а другая только радуется. А у меня лошадки простые, одной масти: кобыла со своим жеребенком. Только пригрозишь кнутом одной, так другая все силы прикладывает, чтобы помочь той, что рядом.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Обладать силой сотрудничества,– значит жить в гармонии с другими, ценить их способности, не злоупотребляя ими и не принимая их как должное. Мир изменится, если мы будем друг с другом сотрудничать.</a:t>
            </a:r>
          </a:p>
        </p:txBody>
      </p:sp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715436" cy="12144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643182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419475" y="3068638"/>
            <a:ext cx="2089150" cy="12239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8038" y="1125538"/>
            <a:ext cx="2232025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ГБУ "</a:t>
            </a:r>
            <a:r>
              <a:rPr lang="ru-RU" sz="1600" b="1" dirty="0" err="1" smtClean="0">
                <a:solidFill>
                  <a:schemeClr val="tx1"/>
                </a:solidFill>
              </a:rPr>
              <a:t>ЦДиК</a:t>
            </a:r>
            <a:r>
              <a:rPr lang="ru-RU" sz="1600" b="1" dirty="0" smtClean="0">
                <a:solidFill>
                  <a:schemeClr val="tx1"/>
                </a:solidFill>
              </a:rPr>
              <a:t>"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Краснодарского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1863" y="4508500"/>
            <a:ext cx="2592387" cy="7207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ГКУКК «Центр занятости населения»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Кущёвского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0113" y="5589588"/>
            <a:ext cx="2447925" cy="6477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МБУЗ «Кущёвская ЦРБ»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1484313"/>
            <a:ext cx="2808287" cy="11303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Кущёвский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социально-реабилитационный центр для несовершеннолетних «Виктория»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288" y="4581525"/>
            <a:ext cx="2592387" cy="7191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ГБС(К)ОУ школа-интернат станицы Шкуринской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19475" y="5661025"/>
            <a:ext cx="2447925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образованием 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«ЦРО»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Кущёвский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5" idx="0"/>
            <a:endCxn id="6" idx="2"/>
          </p:cNvCxnSpPr>
          <p:nvPr/>
        </p:nvCxnSpPr>
        <p:spPr>
          <a:xfrm flipV="1">
            <a:off x="4464050" y="2420938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500694" y="2928934"/>
            <a:ext cx="1349391" cy="640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35600" y="3933825"/>
            <a:ext cx="1223963" cy="60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6" name="Прямая со стрелкой 25"/>
          <p:cNvCxnSpPr>
            <a:stCxn id="5" idx="1"/>
          </p:cNvCxnSpPr>
          <p:nvPr/>
        </p:nvCxnSpPr>
        <p:spPr>
          <a:xfrm rot="16200000" flipV="1">
            <a:off x="3131982" y="2654441"/>
            <a:ext cx="604701" cy="582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148263" y="4159250"/>
            <a:ext cx="8636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932230" y="4932370"/>
            <a:ext cx="12795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276600" y="4292600"/>
            <a:ext cx="863600" cy="1296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7" name="Прямая со стрелкой 36"/>
          <p:cNvCxnSpPr>
            <a:stCxn id="5" idx="3"/>
            <a:endCxn id="14" idx="3"/>
          </p:cNvCxnSpPr>
          <p:nvPr/>
        </p:nvCxnSpPr>
        <p:spPr>
          <a:xfrm flipH="1">
            <a:off x="2987675" y="4113213"/>
            <a:ext cx="738188" cy="828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268538" y="3860800"/>
            <a:ext cx="1223962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51" name="Прямая со стрелкой 50"/>
          <p:cNvCxnSpPr>
            <a:stCxn id="5" idx="7"/>
          </p:cNvCxnSpPr>
          <p:nvPr/>
        </p:nvCxnSpPr>
        <p:spPr>
          <a:xfrm flipV="1">
            <a:off x="5202238" y="2492375"/>
            <a:ext cx="809625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2268538" y="3249613"/>
            <a:ext cx="1150937" cy="25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5786446" y="1357298"/>
            <a:ext cx="2808287" cy="10080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Бюро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33-филиал ФКУ «ГБ МСЭ по Краснодарскому краю»</a:t>
            </a:r>
          </a:p>
        </p:txBody>
      </p:sp>
      <p:sp>
        <p:nvSpPr>
          <p:cNvPr id="30" name="Овал 29"/>
          <p:cNvSpPr/>
          <p:nvPr/>
        </p:nvSpPr>
        <p:spPr>
          <a:xfrm>
            <a:off x="3428992" y="3071810"/>
            <a:ext cx="2089150" cy="12239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58016" y="2571744"/>
            <a:ext cx="1943100" cy="865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вопросам семьи и детства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15141" y="3571876"/>
            <a:ext cx="2000264" cy="7143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КДН и ЗП 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Кущёвского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21380" y="4511672"/>
            <a:ext cx="2592387" cy="7207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ГКУ КК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занятости населения»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Кущёвского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00760" y="5429264"/>
            <a:ext cx="2551147" cy="121444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РМО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педагогов-психологов,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учителей-логопедов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учителей-дефектологов ОО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09630" y="5592760"/>
            <a:ext cx="2447925" cy="6477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БУЗ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«Кущёвская ЦРБ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МК КК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04805" y="1487485"/>
            <a:ext cx="2808287" cy="11303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Кущёвский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социально-реабилитационный центр для несовершеннолетних «Виктория»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04805" y="4584697"/>
            <a:ext cx="2592387" cy="7191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ГКОУ КК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школа-интернат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ст-цы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Шкуринской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28992" y="5664197"/>
            <a:ext cx="2447925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образованием 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«ЦРО»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Кущёвский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60342" y="3714752"/>
            <a:ext cx="1954204" cy="70325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ОПДН 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Кущёвского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rot="16200000" flipH="1">
            <a:off x="4868062" y="4225127"/>
            <a:ext cx="1204929" cy="1203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285720" y="2643182"/>
            <a:ext cx="2017713" cy="6985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 СО КК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Кущевский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ЦСО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«Согласие»</a:t>
            </a:r>
          </a:p>
        </p:txBody>
      </p:sp>
      <p:sp>
        <p:nvSpPr>
          <p:cNvPr id="65" name="Заголовок 64"/>
          <p:cNvSpPr>
            <a:spLocks noGrp="1"/>
          </p:cNvSpPr>
          <p:nvPr>
            <p:ph type="title"/>
          </p:nvPr>
        </p:nvSpPr>
        <p:spPr>
          <a:xfrm>
            <a:off x="838200" y="428604"/>
            <a:ext cx="83058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Межведомственное взаимодействие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79541" cy="1179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ПМПК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своевременного выявления детей с особенностями в физическом и (или) психическом развитии и (или) отклонениями в поведении, проведения их комплексного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обследования (далее - обследование) и подготовки по результатам обследования рекомендаций по оказанию 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помощи и организации их обучения и воспитания, а также подтверждения, уточнения или изменения ранее данных рекомендаций.</a:t>
            </a:r>
          </a:p>
          <a:p>
            <a:endParaRPr lang="ru-RU" dirty="0"/>
          </a:p>
        </p:txBody>
      </p:sp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Документы, регламентирующие деятельность ПМПК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57298"/>
            <a:ext cx="8136904" cy="509603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года № 273-ФЗ «Об образовании в Российской Федерации»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 от 20 сентября 2013 года № 1082                         «Об утверждении Положения о психолого-медико-педагогической комиссии»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30 августа 2013 года № 1014                           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30 августа 2013 года № 1015                           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 (с изменениями)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22 января 2014 года № 32 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 от 9 ноября 2015 года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4 октября 2010 года № 986 «Об утверждении федеральных требований к образовательным учреждениям в части минимальной оснащенности учебного процесса и оборудования учебных помещений»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 Главного санитарного врача РФ от 10 июля 2015 года № 26 «Об утверждении СанПиН 2.4.2.3286-15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</a:t>
            </a:r>
          </a:p>
        </p:txBody>
      </p:sp>
      <p:pic>
        <p:nvPicPr>
          <p:cNvPr id="4" name="Рисунок 3" descr="untitledр=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76" y="332656"/>
            <a:ext cx="773043" cy="9825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р=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285728"/>
            <a:ext cx="815411" cy="10364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Документы, регламентирующие деятельность ПМПК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 декабря 2010 года № 1897                             «Об утверждении федерального государственного образовательного стандарта основного общего образования» (с изменениями)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 от 17 мая 2012 года № 413 «Об утверждении государственного образовательного стандарта среднего (полного) общего образования»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 октября 2013 года № 1155                               «Об утверждении федерального государственного образовательного стандарта дошкольного образования»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19 декабря 2014 года № 1598                             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19 декабря 2014 года № 1599                             «Об утверждении федерального государственного образовательного стандарта обучающихся с умственной отсталостью (интеллектуальными нарушениями)»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труда и социального развития Российской Федерации от 31 июля 2015 года  № 528н                   «Об утверждении Порядка разработки и реализации индивидуальной программы реабилитации или абилитации ребенка-инвалида, выдаваемых федеральными государственными учреждениями медико-социальной экспертизы, и их форм»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закон Краснодарского края от 16 июля 2013 года № 2770-КЗ «Об образовании в Краснодарском крае»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департамента образования и науки  Краснодарского края от 15 декабря 2009 года № 4039 «О создании электронного банка данных детей с ограниченными возможностями здоровья, в том числе детей-инвалидов Краснодарского края»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образования, науки и молодежной политики Краснодарского края от 13 октября 2021 года № 3178 «Об утверждении документации, регламентирующей деятельность центральной и территориальных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комиссий, функционирующих в государственном бюджетном учреждении, осуществляющем психолого-педагогическую и медико-социальную помощь "Центр диагностики и консультирования" Краснодарского края»</a:t>
            </a:r>
          </a:p>
          <a:p>
            <a:endParaRPr lang="ru-RU" sz="1200" dirty="0" smtClean="0"/>
          </a:p>
        </p:txBody>
      </p:sp>
      <p:pic>
        <p:nvPicPr>
          <p:cNvPr id="7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Документы, регламентирующие деятельность ПМПК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27 марта 2000 года № 27/901-6 «О психолого-медико-педагогическом консилиуме (ПМПк) образовательного учреждения»</a:t>
            </a:r>
          </a:p>
          <a:p>
            <a:pPr algn="just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27 июня 2003 года № 28-51-513/16 «Методические рекомендации по психолого-педагогическому сопровождению обучающихся в учебно-воспитательном процессе в условиях модернизации образования»</a:t>
            </a:r>
          </a:p>
          <a:p>
            <a:pPr algn="just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18 апреля 2008 года № АФ-150/06 «О создании условий для получения образования детьми с ограниченными возможностями здоровья и детьми-инвалидами»</a:t>
            </a:r>
          </a:p>
          <a:p>
            <a:pPr algn="just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24 сентября 2009 года № 06-1216 «О совершенствовании комплексной психолого-педагогической и медико-социально-правовой помощи обучающимся, воспитанникам»</a:t>
            </a:r>
          </a:p>
          <a:p>
            <a:pPr algn="just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9 апреля 2014 года № НТ-392/07- 778 «Об итоговой аттестации обучающихся с ограниченными возможностями здоровья»</a:t>
            </a:r>
          </a:p>
          <a:p>
            <a:pPr algn="just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14 июня 2014 года № ВК-1440/07 «О центрах психолого-педагогической, медицинской и социальной помощи»</a:t>
            </a:r>
          </a:p>
          <a:p>
            <a:pPr algn="just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23 июня 2016 года № ВК-1074/07 «О совершенствовании деятельности психолого-медико-педагогических комиссий»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письмо Министерства просвещения Российской Федерации от 31 августа 2020 г. № Д Г -1342/07 «Об организации образования лиц с умственной отсталостью»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распоряжение Министерства просвещения Российской Федерации от  9 сентября 2019 г.№Р-93 Москва Об утверждении примерного Положения о психолого-педагогическом консилиуме образовательной организации</a:t>
            </a:r>
          </a:p>
        </p:txBody>
      </p:sp>
      <p:pic>
        <p:nvPicPr>
          <p:cNvPr id="4" name="Рисунок 3" descr="untitledр=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8589" y="285728"/>
            <a:ext cx="815411" cy="10364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78702" cy="107157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Согласно Пункт 10 Положения о ПМПК (Приказ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20.09.2013 № 1082)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 направлениями деятельности комиссии являются: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550070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проведение обследования детей в возрасте от 0 до 18 лет в целях своевременного выявления особенностей в физическом и (или) психическом развитии и (или) отклонений в поведении детей</a:t>
            </a:r>
          </a:p>
          <a:p>
            <a:pPr algn="just">
              <a:buFont typeface="Wingdings" pitchFamily="2" charset="2"/>
              <a:buChar char="Ø"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подготовка по результатам обследования рекомендаций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</a:t>
            </a:r>
          </a:p>
          <a:p>
            <a:pPr algn="just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оказание консультативной помощи родителям (законным представителям) детей, работникам образовательных организаций, организаций, осуществляющих социальное обслуживание, медицинских организаций, других организаций по вопросам воспитания, обучения и коррекции нарушений развития детей с ограниченными возможностями здоровья и (или)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(общественно опасным) поведением</a:t>
            </a:r>
          </a:p>
          <a:p>
            <a:pPr algn="just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оказание федеральным учреждениям медико-социальной экспертизы содействия в разработке индивидуальной программы реабилитации ребенка-инвалида</a:t>
            </a:r>
          </a:p>
          <a:p>
            <a:pPr algn="just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осуществление учета данных о детях с ограниченными возможностями здоровья и (или) нарушениями поведения, проживающих на территории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Кущевского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just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участие в организации информационно-просветительской работы с населением в области предупреждения и коррекции недостатков в физическом и (или) психическом развитии и (или) отклонений в поведении детей</a:t>
            </a:r>
          </a:p>
          <a:p>
            <a:pPr algn="just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комиссия, кроме установленных пунктом 10 настоящего положения основных направлений деятельности, осуществляет:</a:t>
            </a:r>
          </a:p>
          <a:p>
            <a:pPr algn="just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          - координацию и организационно-консультативное обеспечение деятельности психолого-педагогических консилиумов, действующих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образовательных организациях на территории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Кущевского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</p:txBody>
      </p:sp>
      <p:pic>
        <p:nvPicPr>
          <p:cNvPr id="5" name="Picture 2" descr="https://soiro64.ru/wp-content/uploads/2021/07/logo-defektolo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9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3718</TotalTime>
  <Words>2705</Words>
  <Application>Microsoft Office PowerPoint</Application>
  <PresentationFormat>Экран (4:3)</PresentationFormat>
  <Paragraphs>243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        ПМПК                         ППк                               </vt:lpstr>
      <vt:lpstr>Система работы ПМПК. Уровни:</vt:lpstr>
      <vt:lpstr>Межведомственное взаимодействие</vt:lpstr>
      <vt:lpstr>Цель ПМПК</vt:lpstr>
      <vt:lpstr>    Документы, регламентирующие деятельность ПМПК</vt:lpstr>
      <vt:lpstr>Документы, регламентирующие деятельность ПМПК</vt:lpstr>
      <vt:lpstr>Документы, регламентирующие деятельность ПМПК</vt:lpstr>
      <vt:lpstr>           Согласно Пункт 10 Положения о ПМПК (Приказ Минобрнауки от 20.09.2013 № 1082) основными направлениями деятельности комиссии являются:</vt:lpstr>
      <vt:lpstr>Нормативно-правовые основы деятельности ППк  в современных условиях </vt:lpstr>
      <vt:lpstr>Психолого-педагогический консилиум</vt:lpstr>
      <vt:lpstr>Создание психолого-педагогического консилиума</vt:lpstr>
      <vt:lpstr>Состав:</vt:lpstr>
      <vt:lpstr>Перечень документации  указан в Приложении 1  </vt:lpstr>
      <vt:lpstr>Цель: создание оптимальных условий обучения, развития, социализации и адаптации обучающихся посредством психолого-педагогического сопровождения.</vt:lpstr>
      <vt:lpstr>Что НЕ может рекомендовать ППк</vt:lpstr>
      <vt:lpstr>Презентация PowerPoint</vt:lpstr>
      <vt:lpstr>Обращение в ПМПК не требуется!</vt:lpstr>
      <vt:lpstr> Выявление обучающегося с ООП  (Направление на ПМПК. Запрос педагога)</vt:lpstr>
      <vt:lpstr>Презентация PowerPoint</vt:lpstr>
      <vt:lpstr>Обратите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ПМПК и ППк</vt:lpstr>
      <vt:lpstr>Определение способа взаимодействия</vt:lpstr>
      <vt:lpstr>Однозначное понимание рекомендаций ПМПК</vt:lpstr>
      <vt:lpstr>Владение членами ПМПК полной информацией об ОО</vt:lpstr>
      <vt:lpstr>Проведение мониторинга</vt:lpstr>
      <vt:lpstr>Предоставление корректной информации об обучающихся</vt:lpstr>
      <vt:lpstr>Перечень документов,  предъявляемых родителями для обследования на ПМПК</vt:lpstr>
      <vt:lpstr>Необходимость подтверждения  рекомендаций ПМПК</vt:lpstr>
      <vt:lpstr>Дополнительный пакет документов,  предъявляемых участниками ГИА 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«Образовательные маршруты и специальные условия обучения детей с РАС»</dc:title>
  <dc:creator>Орг-мет-отдел-3</dc:creator>
  <cp:lastModifiedBy>ПМПК</cp:lastModifiedBy>
  <cp:revision>402</cp:revision>
  <dcterms:created xsi:type="dcterms:W3CDTF">2016-06-27T08:11:49Z</dcterms:created>
  <dcterms:modified xsi:type="dcterms:W3CDTF">2023-03-03T11:23:05Z</dcterms:modified>
</cp:coreProperties>
</file>